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61" r:id="rId2"/>
    <p:sldId id="274" r:id="rId3"/>
    <p:sldId id="287" r:id="rId4"/>
    <p:sldId id="288" r:id="rId5"/>
    <p:sldId id="278" r:id="rId6"/>
    <p:sldId id="283" r:id="rId7"/>
    <p:sldId id="312" r:id="rId8"/>
    <p:sldId id="313" r:id="rId9"/>
    <p:sldId id="314" r:id="rId10"/>
  </p:sldIdLst>
  <p:sldSz cx="13003213" cy="9752013"/>
  <p:notesSz cx="6858000" cy="9144000"/>
  <p:defaultTextStyle>
    <a:defPPr>
      <a:defRPr lang="en-GB"/>
    </a:defPPr>
    <a:lvl1pPr algn="l" defTabSz="447675" rtl="0" eaLnBrk="0" fontAlgn="base" hangingPunct="0">
      <a:spcBef>
        <a:spcPct val="0"/>
      </a:spcBef>
      <a:spcAft>
        <a:spcPct val="0"/>
      </a:spcAft>
      <a:defRPr sz="1100" kern="1200">
        <a:solidFill>
          <a:schemeClr val="bg1"/>
        </a:solidFill>
        <a:latin typeface="Gill Sans Light" charset="0"/>
        <a:ea typeface="SimSun" charset="-122"/>
        <a:cs typeface="+mn-cs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sz="1100" kern="1200">
        <a:solidFill>
          <a:schemeClr val="bg1"/>
        </a:solidFill>
        <a:latin typeface="Gill Sans Light" charset="0"/>
        <a:ea typeface="SimSun" charset="-122"/>
        <a:cs typeface="+mn-cs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sz="1100" kern="1200">
        <a:solidFill>
          <a:schemeClr val="bg1"/>
        </a:solidFill>
        <a:latin typeface="Gill Sans Light" charset="0"/>
        <a:ea typeface="SimSun" charset="-122"/>
        <a:cs typeface="+mn-cs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sz="1100" kern="1200">
        <a:solidFill>
          <a:schemeClr val="bg1"/>
        </a:solidFill>
        <a:latin typeface="Gill Sans Light" charset="0"/>
        <a:ea typeface="SimSun" charset="-122"/>
        <a:cs typeface="+mn-cs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sz="1100" kern="1200">
        <a:solidFill>
          <a:schemeClr val="bg1"/>
        </a:solidFill>
        <a:latin typeface="Gill Sans Light" charset="0"/>
        <a:ea typeface="SimSun" charset="-122"/>
        <a:cs typeface="+mn-cs"/>
      </a:defRPr>
    </a:lvl5pPr>
    <a:lvl6pPr marL="2286000" algn="l" defTabSz="914400" rtl="0" eaLnBrk="1" latinLnBrk="0" hangingPunct="1">
      <a:defRPr sz="1100" kern="1200">
        <a:solidFill>
          <a:schemeClr val="bg1"/>
        </a:solidFill>
        <a:latin typeface="Gill Sans Light" charset="0"/>
        <a:ea typeface="SimSun" charset="-122"/>
        <a:cs typeface="+mn-cs"/>
      </a:defRPr>
    </a:lvl6pPr>
    <a:lvl7pPr marL="2743200" algn="l" defTabSz="914400" rtl="0" eaLnBrk="1" latinLnBrk="0" hangingPunct="1">
      <a:defRPr sz="1100" kern="1200">
        <a:solidFill>
          <a:schemeClr val="bg1"/>
        </a:solidFill>
        <a:latin typeface="Gill Sans Light" charset="0"/>
        <a:ea typeface="SimSun" charset="-122"/>
        <a:cs typeface="+mn-cs"/>
      </a:defRPr>
    </a:lvl7pPr>
    <a:lvl8pPr marL="3200400" algn="l" defTabSz="914400" rtl="0" eaLnBrk="1" latinLnBrk="0" hangingPunct="1">
      <a:defRPr sz="1100" kern="1200">
        <a:solidFill>
          <a:schemeClr val="bg1"/>
        </a:solidFill>
        <a:latin typeface="Gill Sans Light" charset="0"/>
        <a:ea typeface="SimSun" charset="-122"/>
        <a:cs typeface="+mn-cs"/>
      </a:defRPr>
    </a:lvl8pPr>
    <a:lvl9pPr marL="3657600" algn="l" defTabSz="914400" rtl="0" eaLnBrk="1" latinLnBrk="0" hangingPunct="1">
      <a:defRPr sz="1100" kern="1200">
        <a:solidFill>
          <a:schemeClr val="bg1"/>
        </a:solidFill>
        <a:latin typeface="Gill Sans Light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Kroutilová" initials="MK" lastIdx="11" clrIdx="0"/>
  <p:cmAuthor id="2" name="srp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B41C2A"/>
    <a:srgbClr val="FFCCCC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56" autoAdjust="0"/>
    <p:restoredTop sz="70222" autoAdjust="0"/>
  </p:normalViewPr>
  <p:slideViewPr>
    <p:cSldViewPr>
      <p:cViewPr varScale="1">
        <p:scale>
          <a:sx n="60" d="100"/>
          <a:sy n="60" d="100"/>
        </p:scale>
        <p:origin x="893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42" y="-1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altLang="cs-CZ"/>
          </a:p>
        </p:txBody>
      </p:sp>
      <p:sp>
        <p:nvSpPr>
          <p:cNvPr id="614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4463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</p:spTree>
    <p:extLst>
      <p:ext uri="{BB962C8B-B14F-4D97-AF65-F5344CB8AC3E}">
        <p14:creationId xmlns:p14="http://schemas.microsoft.com/office/powerpoint/2010/main" val="2519708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1363" indent="-284163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1413" indent="-227013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598613" indent="-227013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5813" indent="-227013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5546" algn="l" defTabSz="9142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57" algn="l" defTabSz="9142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66" algn="l" defTabSz="9142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72" algn="l" defTabSz="9142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74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5" y="3028955"/>
            <a:ext cx="11053763" cy="20907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4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7" indent="0" algn="ctr">
              <a:buNone/>
              <a:defRPr/>
            </a:lvl4pPr>
            <a:lvl5pPr marL="1828436" indent="0" algn="ctr">
              <a:buNone/>
              <a:defRPr/>
            </a:lvl5pPr>
            <a:lvl6pPr marL="2285546" indent="0" algn="ctr">
              <a:buNone/>
              <a:defRPr/>
            </a:lvl6pPr>
            <a:lvl7pPr marL="2742657" indent="0" algn="ctr">
              <a:buNone/>
              <a:defRPr/>
            </a:lvl7pPr>
            <a:lvl8pPr marL="3199766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7622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953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74218" y="2044705"/>
            <a:ext cx="3071811" cy="45180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55605" y="2044705"/>
            <a:ext cx="9066213" cy="45180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092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78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18" y="6265868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7118" y="4133849"/>
            <a:ext cx="11052175" cy="213201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7" indent="0">
              <a:buNone/>
              <a:defRPr sz="1400"/>
            </a:lvl4pPr>
            <a:lvl5pPr marL="1828436" indent="0">
              <a:buNone/>
              <a:defRPr sz="1400"/>
            </a:lvl5pPr>
            <a:lvl6pPr marL="2285546" indent="0">
              <a:buNone/>
              <a:defRPr sz="1400"/>
            </a:lvl6pPr>
            <a:lvl7pPr marL="2742657" indent="0">
              <a:buNone/>
              <a:defRPr sz="1400"/>
            </a:lvl7pPr>
            <a:lvl8pPr marL="3199766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013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5600" y="5270501"/>
            <a:ext cx="6069014" cy="1292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7014" y="5270501"/>
            <a:ext cx="6069012" cy="1292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527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81" y="390526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881" y="2182813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6" indent="0">
              <a:buNone/>
              <a:defRPr sz="1600" b="1"/>
            </a:lvl6pPr>
            <a:lvl7pPr marL="2742657" indent="0">
              <a:buNone/>
              <a:defRPr sz="1600" b="1"/>
            </a:lvl7pPr>
            <a:lvl8pPr marL="3199766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881" y="3092452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5589" y="2182813"/>
            <a:ext cx="5746750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6" indent="0">
              <a:buNone/>
              <a:defRPr sz="1600" b="1"/>
            </a:lvl6pPr>
            <a:lvl7pPr marL="2742657" indent="0">
              <a:buNone/>
              <a:defRPr sz="1600" b="1"/>
            </a:lvl7pPr>
            <a:lvl8pPr marL="3199766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5589" y="3092452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057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058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3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81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3177" y="388940"/>
            <a:ext cx="7269163" cy="83216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881" y="2039938"/>
            <a:ext cx="4276725" cy="6670676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1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6" indent="0">
              <a:buNone/>
              <a:defRPr sz="900"/>
            </a:lvl6pPr>
            <a:lvl7pPr marL="2742657" indent="0">
              <a:buNone/>
              <a:defRPr sz="900"/>
            </a:lvl7pPr>
            <a:lvl8pPr marL="3199766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7939" y="6826255"/>
            <a:ext cx="7802562" cy="80644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47939" y="871543"/>
            <a:ext cx="7802562" cy="5851525"/>
          </a:xfrm>
        </p:spPr>
        <p:txBody>
          <a:bodyPr/>
          <a:lstStyle>
            <a:lvl1pPr marL="0" indent="0">
              <a:buNone/>
              <a:defRPr sz="33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7" indent="0">
              <a:buNone/>
              <a:defRPr sz="2000"/>
            </a:lvl4pPr>
            <a:lvl5pPr marL="1828436" indent="0">
              <a:buNone/>
              <a:defRPr sz="2000"/>
            </a:lvl5pPr>
            <a:lvl6pPr marL="2285546" indent="0">
              <a:buNone/>
              <a:defRPr sz="2000"/>
            </a:lvl6pPr>
            <a:lvl7pPr marL="2742657" indent="0">
              <a:buNone/>
              <a:defRPr sz="2000"/>
            </a:lvl7pPr>
            <a:lvl8pPr marL="3199766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47939" y="7632706"/>
            <a:ext cx="7802562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1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6" indent="0">
              <a:buNone/>
              <a:defRPr sz="900"/>
            </a:lvl6pPr>
            <a:lvl7pPr marL="2742657" indent="0">
              <a:buNone/>
              <a:defRPr sz="900"/>
            </a:lvl7pPr>
            <a:lvl8pPr marL="3199766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5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044700"/>
            <a:ext cx="12290425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48" tIns="50748" rIns="50748" bIns="5074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270500"/>
            <a:ext cx="12290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48" tIns="50748" rIns="50748" bIns="50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outline text format</a:t>
            </a:r>
          </a:p>
          <a:p>
            <a:pPr lvl="1"/>
            <a:r>
              <a:rPr lang="en-GB" altLang="cs-CZ"/>
              <a:t>Second Outline Level</a:t>
            </a:r>
          </a:p>
          <a:p>
            <a:pPr lvl="2"/>
            <a:r>
              <a:rPr lang="en-GB" altLang="cs-CZ"/>
              <a:t>Third Outline Level</a:t>
            </a:r>
          </a:p>
          <a:p>
            <a:pPr lvl="3"/>
            <a:r>
              <a:rPr lang="en-GB" altLang="cs-CZ"/>
              <a:t>Fourth Outline Level</a:t>
            </a:r>
          </a:p>
          <a:p>
            <a:pPr lvl="4"/>
            <a:r>
              <a:rPr lang="en-GB" altLang="cs-CZ"/>
              <a:t>Fifth Outline Level</a:t>
            </a:r>
          </a:p>
          <a:p>
            <a:pPr lvl="4"/>
            <a:r>
              <a:rPr lang="en-GB" altLang="cs-CZ"/>
              <a:t>Sixth Outline Level</a:t>
            </a:r>
          </a:p>
          <a:p>
            <a:pPr lvl="4"/>
            <a:r>
              <a:rPr lang="en-GB" altLang="cs-CZ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  <p:txStyles>
    <p:titleStyle>
      <a:lvl1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B3B3B3"/>
          </a:solidFill>
          <a:latin typeface="+mj-lt"/>
          <a:ea typeface="+mj-ea"/>
          <a:cs typeface="+mj-cs"/>
        </a:defRPr>
      </a:lvl1pPr>
      <a:lvl2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B3B3B3"/>
          </a:solidFill>
          <a:latin typeface="Signika" charset="0"/>
          <a:ea typeface="ヒラギノ角ゴ ProN W3" charset="0"/>
          <a:cs typeface="ヒラギノ角ゴ ProN W3" charset="0"/>
        </a:defRPr>
      </a:lvl2pPr>
      <a:lvl3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B3B3B3"/>
          </a:solidFill>
          <a:latin typeface="Signika" charset="0"/>
          <a:ea typeface="ヒラギノ角ゴ ProN W3" charset="0"/>
          <a:cs typeface="ヒラギノ角ゴ ProN W3" charset="0"/>
        </a:defRPr>
      </a:lvl3pPr>
      <a:lvl4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B3B3B3"/>
          </a:solidFill>
          <a:latin typeface="Signika" charset="0"/>
          <a:ea typeface="ヒラギノ角ゴ ProN W3" charset="0"/>
          <a:cs typeface="ヒラギノ角ゴ ProN W3" charset="0"/>
        </a:defRPr>
      </a:lvl4pPr>
      <a:lvl5pPr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000">
          <a:solidFill>
            <a:srgbClr val="B3B3B3"/>
          </a:solidFill>
          <a:latin typeface="Signika" charset="0"/>
          <a:ea typeface="ヒラギノ角ゴ ProN W3" charset="0"/>
          <a:cs typeface="ヒラギノ角ゴ ProN W3" charset="0"/>
        </a:defRPr>
      </a:lvl5pPr>
      <a:lvl6pPr marL="2514102" indent="-228555" algn="ctr" defTabSz="44917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B3B3B3"/>
          </a:solidFill>
          <a:latin typeface="Signika" charset="0"/>
          <a:ea typeface="ヒラギノ角ゴ ProN W3" charset="0"/>
          <a:cs typeface="ヒラギノ角ゴ ProN W3" charset="0"/>
        </a:defRPr>
      </a:lvl6pPr>
      <a:lvl7pPr marL="2971209" indent="-228555" algn="ctr" defTabSz="44917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B3B3B3"/>
          </a:solidFill>
          <a:latin typeface="Signika" charset="0"/>
          <a:ea typeface="ヒラギノ角ゴ ProN W3" charset="0"/>
          <a:cs typeface="ヒラギノ角ゴ ProN W3" charset="0"/>
        </a:defRPr>
      </a:lvl7pPr>
      <a:lvl8pPr marL="3428320" indent="-228555" algn="ctr" defTabSz="44917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B3B3B3"/>
          </a:solidFill>
          <a:latin typeface="Signika" charset="0"/>
          <a:ea typeface="ヒラギノ角ゴ ProN W3" charset="0"/>
          <a:cs typeface="ヒラギノ角ゴ ProN W3" charset="0"/>
        </a:defRPr>
      </a:lvl8pPr>
      <a:lvl9pPr marL="3885429" indent="-228555" algn="ctr" defTabSz="44917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000">
          <a:solidFill>
            <a:srgbClr val="B3B3B3"/>
          </a:solidFill>
          <a:latin typeface="Signika" charset="0"/>
          <a:ea typeface="ヒラギノ角ゴ ProN W3" charset="0"/>
          <a:cs typeface="ヒラギノ角ゴ ProN W3" charset="0"/>
        </a:defRPr>
      </a:lvl9pPr>
    </p:titleStyle>
    <p:bodyStyle>
      <a:lvl1pPr marL="341313" indent="-341313"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B3B3B3"/>
          </a:solidFill>
          <a:latin typeface="+mn-lt"/>
          <a:ea typeface="+mn-ea"/>
          <a:cs typeface="+mn-cs"/>
        </a:defRPr>
      </a:lvl1pPr>
      <a:lvl2pPr marL="741363" indent="-284163"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B3B3B3"/>
          </a:solidFill>
          <a:latin typeface="+mn-lt"/>
          <a:ea typeface="+mn-ea"/>
          <a:cs typeface="+mn-cs"/>
        </a:defRPr>
      </a:lvl2pPr>
      <a:lvl3pPr marL="1141413" indent="-227013"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B3B3B3"/>
          </a:solidFill>
          <a:latin typeface="+mn-lt"/>
          <a:ea typeface="+mn-ea"/>
          <a:cs typeface="+mn-cs"/>
        </a:defRPr>
      </a:lvl3pPr>
      <a:lvl4pPr marL="1598613" indent="-227013"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B3B3B3"/>
          </a:solidFill>
          <a:latin typeface="+mn-lt"/>
          <a:ea typeface="+mn-ea"/>
          <a:cs typeface="+mn-cs"/>
        </a:defRPr>
      </a:lvl4pPr>
      <a:lvl5pPr marL="2055813" indent="-227013" algn="ctr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B3B3B3"/>
          </a:solidFill>
          <a:latin typeface="+mn-lt"/>
          <a:ea typeface="+mn-ea"/>
          <a:cs typeface="+mn-cs"/>
        </a:defRPr>
      </a:lvl5pPr>
      <a:lvl6pPr marL="2514102" indent="-228555" algn="ctr" defTabSz="44917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B3B3B3"/>
          </a:solidFill>
          <a:latin typeface="+mn-lt"/>
          <a:ea typeface="+mn-ea"/>
          <a:cs typeface="+mn-cs"/>
        </a:defRPr>
      </a:lvl6pPr>
      <a:lvl7pPr marL="2971209" indent="-228555" algn="ctr" defTabSz="44917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B3B3B3"/>
          </a:solidFill>
          <a:latin typeface="+mn-lt"/>
          <a:ea typeface="+mn-ea"/>
          <a:cs typeface="+mn-cs"/>
        </a:defRPr>
      </a:lvl7pPr>
      <a:lvl8pPr marL="3428320" indent="-228555" algn="ctr" defTabSz="44917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B3B3B3"/>
          </a:solidFill>
          <a:latin typeface="+mn-lt"/>
          <a:ea typeface="+mn-ea"/>
          <a:cs typeface="+mn-cs"/>
        </a:defRPr>
      </a:lvl8pPr>
      <a:lvl9pPr marL="3885429" indent="-228555" algn="ctr" defTabSz="44917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B3B3B3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apece.cz/ostrava/wp-content/uploads/sites/13/Pracovn&#237;-listy_MK_OK.pd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ranapece.cz/ostrava/2020/03/24/knoflikova-vhazovacka/" TargetMode="External"/><Relationship Id="rId4" Type="http://schemas.openxmlformats.org/officeDocument/2006/relationships/hyperlink" Target="https://www.ranapece.cz/ostrava/2020/03/31/cviceni-pro-deti-s-vadami-zraku-prani-prad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>
                <a:solidFill>
                  <a:srgbClr val="A50021"/>
                </a:solidFill>
              </a:rPr>
              <a:t>Barvy kolem nás a tvary nejen </a:t>
            </a:r>
            <a:br>
              <a:rPr lang="cs-CZ" sz="6000" dirty="0">
                <a:solidFill>
                  <a:srgbClr val="A50021"/>
                </a:solidFill>
              </a:rPr>
            </a:br>
            <a:r>
              <a:rPr lang="cs-CZ" sz="6000" dirty="0">
                <a:solidFill>
                  <a:srgbClr val="A50021"/>
                </a:solidFill>
              </a:rPr>
              <a:t>v obrázcích</a:t>
            </a:r>
            <a:br>
              <a:rPr lang="cs-CZ" dirty="0">
                <a:solidFill>
                  <a:srgbClr val="A50021"/>
                </a:solidFill>
              </a:rPr>
            </a:br>
            <a:r>
              <a:rPr lang="cs-CZ" sz="4000" dirty="0">
                <a:solidFill>
                  <a:srgbClr val="A50021"/>
                </a:solidFill>
              </a:rPr>
              <a:t>(navlékání, vysbírávání, třídění)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tx1"/>
                </a:solidFill>
              </a:rPr>
              <a:t>Společnost pro ranou péči, pobočka Ostrava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Zpracovala: Kateřina Lukešová, Martina Kroutilová, březen 2020</a:t>
            </a:r>
          </a:p>
        </p:txBody>
      </p:sp>
    </p:spTree>
    <p:extLst>
      <p:ext uri="{BB962C8B-B14F-4D97-AF65-F5344CB8AC3E}">
        <p14:creationId xmlns:p14="http://schemas.microsoft.com/office/powerpoint/2010/main" val="19212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7129"/>
          <a:stretch/>
        </p:blipFill>
        <p:spPr>
          <a:xfrm rot="5400000">
            <a:off x="2553842" y="902890"/>
            <a:ext cx="7942269" cy="825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00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50" y="1131590"/>
            <a:ext cx="11881320" cy="3065760"/>
          </a:xfrm>
        </p:spPr>
        <p:txBody>
          <a:bodyPr/>
          <a:lstStyle/>
          <a:p>
            <a:pPr algn="just" eaLnBrk="1" hangingPunct="1"/>
            <a:br>
              <a:rPr lang="cs-CZ" altLang="cs-CZ" sz="60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</a:br>
            <a:br>
              <a:rPr lang="cs-CZ" altLang="cs-CZ" sz="60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</a:br>
            <a:r>
              <a:rPr lang="cs-CZ" altLang="cs-CZ" sz="60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  <a:t>Navlékání</a:t>
            </a:r>
            <a:br>
              <a:rPr lang="cs-CZ" altLang="cs-CZ" sz="60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</a:br>
            <a:r>
              <a:rPr lang="cs-CZ" altLang="cs-CZ" sz="24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  <a:t>Tato aktivita u dětí podporuje nejenom jemnou motoriku, orientaci na ploše, ale zároveň se děti mohou učit poznávat a rozlišovat barvy i tvary. Pokud zvolíme slovní zadání (např. „Navlékni žlutou kuličku, poté červený čtverec…“), trénujeme sluchovou paměť. Jestliže vyzkoušíme nakreslenou předlohu, podpoříme zrakovou paměť a diferenciaci. </a:t>
            </a:r>
            <a:r>
              <a:rPr lang="cs-CZ" sz="24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  <a:t>Někdy se dětem lépe pracuje, zvýšíme-li kontrast. Korálky můžeme podložit bílým papírem, nebo naopak černou deskou, plechem. </a:t>
            </a:r>
            <a:endParaRPr lang="cs-CZ" altLang="cs-CZ" sz="2400" kern="1200" dirty="0">
              <a:solidFill>
                <a:srgbClr val="B41C2A"/>
              </a:solidFill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2" y="4948014"/>
            <a:ext cx="5583238" cy="418742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82" y="3939902"/>
            <a:ext cx="3574240" cy="5058744"/>
          </a:xfrm>
        </p:spPr>
      </p:pic>
    </p:spTree>
    <p:extLst>
      <p:ext uri="{BB962C8B-B14F-4D97-AF65-F5344CB8AC3E}">
        <p14:creationId xmlns:p14="http://schemas.microsoft.com/office/powerpoint/2010/main" val="40517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942" y="1995686"/>
            <a:ext cx="11701463" cy="1625600"/>
          </a:xfrm>
        </p:spPr>
        <p:txBody>
          <a:bodyPr/>
          <a:lstStyle/>
          <a:p>
            <a:pPr algn="just"/>
            <a:r>
              <a:rPr lang="cs-CZ" sz="60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  <a:t>Vysbírávání</a:t>
            </a:r>
            <a:br>
              <a:rPr lang="cs-CZ" sz="28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</a:br>
            <a:r>
              <a:rPr lang="cs-CZ" sz="24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  <a:t>Jedná se o důležitou aktivitu, která u dětí podporuje orientaci na ploše, trénujeme s dětmi jemnou motoriku, při vhazování vysbíraných předmětů do nádoby posilujeme odhad hloubky a vzdálenosti. Opět si můžeme pohrát s kontrastem, pokud jej naše dítě potřebuje vyšší. </a:t>
            </a:r>
            <a:br>
              <a:rPr lang="cs-CZ" sz="24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</a:br>
            <a:r>
              <a:rPr lang="cs-CZ" sz="2400" kern="1200" dirty="0">
                <a:solidFill>
                  <a:srgbClr val="B41C2A"/>
                </a:solidFill>
                <a:ea typeface="ヒラギノ角ゴ ProN W3" charset="0"/>
                <a:cs typeface="ヒラギノ角ゴ ProN W3" charset="0"/>
              </a:rPr>
              <a:t>Nebo naopak můžeme aktivitu ztížit volbou matoucí podložky.</a:t>
            </a:r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9"/>
          <a:stretch/>
        </p:blipFill>
        <p:spPr>
          <a:xfrm>
            <a:off x="6789638" y="3867894"/>
            <a:ext cx="5746750" cy="3873500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r="18302"/>
          <a:stretch/>
        </p:blipFill>
        <p:spPr>
          <a:xfrm rot="5400000">
            <a:off x="1554333" y="3702598"/>
            <a:ext cx="3991428" cy="5618163"/>
          </a:xfrm>
        </p:spPr>
      </p:pic>
    </p:spTree>
    <p:extLst>
      <p:ext uri="{BB962C8B-B14F-4D97-AF65-F5344CB8AC3E}">
        <p14:creationId xmlns:p14="http://schemas.microsoft.com/office/powerpoint/2010/main" val="37045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>
                <a:solidFill>
                  <a:srgbClr val="A50021"/>
                </a:solidFill>
              </a:rPr>
              <a:t>„Kontrast vs. matoucí podložka“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t="14936" r="14308" b="11855"/>
          <a:stretch/>
        </p:blipFill>
        <p:spPr>
          <a:xfrm>
            <a:off x="4125342" y="2715766"/>
            <a:ext cx="3168352" cy="3249246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r="7269" b="3679"/>
          <a:stretch/>
        </p:blipFill>
        <p:spPr>
          <a:xfrm rot="16200000">
            <a:off x="6700696" y="3020732"/>
            <a:ext cx="6487886" cy="458181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r="30309"/>
          <a:stretch/>
        </p:blipFill>
        <p:spPr bwMode="auto">
          <a:xfrm>
            <a:off x="596950" y="2283718"/>
            <a:ext cx="3042833" cy="321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r="11269" b="28203"/>
          <a:stretch/>
        </p:blipFill>
        <p:spPr bwMode="auto">
          <a:xfrm>
            <a:off x="1677070" y="6388174"/>
            <a:ext cx="4162661" cy="26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44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17030" y="7900342"/>
            <a:ext cx="10729192" cy="1080120"/>
          </a:xfrm>
        </p:spPr>
        <p:txBody>
          <a:bodyPr/>
          <a:lstStyle/>
          <a:p>
            <a:r>
              <a:rPr lang="cs-CZ" sz="3200" b="0" dirty="0">
                <a:solidFill>
                  <a:srgbClr val="A50021"/>
                </a:solidFill>
              </a:rPr>
              <a:t>Zkuste najít sedm předmětů, které nejsou součástí obrázku </a:t>
            </a:r>
            <a:r>
              <a:rPr lang="cs-CZ" sz="3200" b="0" dirty="0">
                <a:solidFill>
                  <a:srgbClr val="A50021"/>
                </a:solidFill>
                <a:sym typeface="Wingdings" panose="05000000000000000000" pitchFamily="2" charset="2"/>
              </a:rPr>
              <a:t>.</a:t>
            </a:r>
            <a:endParaRPr lang="cs-CZ" sz="3200" b="0" dirty="0">
              <a:solidFill>
                <a:srgbClr val="A50021"/>
              </a:solidFill>
            </a:endParaRPr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t="6193" r="7615" b="7990"/>
          <a:stretch/>
        </p:blipFill>
        <p:spPr>
          <a:xfrm>
            <a:off x="2901206" y="1779662"/>
            <a:ext cx="7685623" cy="5975786"/>
          </a:xfrm>
        </p:spPr>
      </p:pic>
    </p:spTree>
    <p:extLst>
      <p:ext uri="{BB962C8B-B14F-4D97-AF65-F5344CB8AC3E}">
        <p14:creationId xmlns:p14="http://schemas.microsoft.com/office/powerpoint/2010/main" val="13455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2934" y="699542"/>
            <a:ext cx="12115421" cy="2469256"/>
          </a:xfrm>
        </p:spPr>
        <p:txBody>
          <a:bodyPr/>
          <a:lstStyle/>
          <a:p>
            <a:pPr algn="just"/>
            <a:r>
              <a:rPr lang="cs-CZ" sz="6000" dirty="0">
                <a:solidFill>
                  <a:srgbClr val="A50021"/>
                </a:solidFill>
              </a:rPr>
              <a:t>Třídění</a:t>
            </a:r>
            <a:br>
              <a:rPr lang="cs-CZ" sz="2400" dirty="0">
                <a:solidFill>
                  <a:srgbClr val="A50021"/>
                </a:solidFill>
              </a:rPr>
            </a:br>
            <a:r>
              <a:rPr lang="cs-CZ" sz="2400" dirty="0">
                <a:solidFill>
                  <a:srgbClr val="A50021"/>
                </a:solidFill>
              </a:rPr>
              <a:t>Tato aktivita je pro naše děti důležitá v mnoha ohledech. Mohou trénovat orientaci na ploše,  učí se rozlišovat věci podle různých kritérií (např. barev, tvarů, velikosti). Malé děti mohou začít </a:t>
            </a:r>
            <a:br>
              <a:rPr lang="cs-CZ" sz="2400" dirty="0">
                <a:solidFill>
                  <a:srgbClr val="A50021"/>
                </a:solidFill>
              </a:rPr>
            </a:br>
            <a:r>
              <a:rPr lang="cs-CZ" sz="2400" dirty="0">
                <a:solidFill>
                  <a:srgbClr val="A50021"/>
                </a:solidFill>
              </a:rPr>
              <a:t>s barevnými balónky či kostkami na led pouze ve dvou barvách. Následně dle potřeb a schopností dítěte přidáváme další. Větší děti mohou třídit podle náročnějších kritérií („dej vlevo nahoru“ apod.). Ani u této aktivity bychom neměli zapomenout na potřebu vyššího kontrastu, pokud ji naše dítě potřebuje.</a:t>
            </a: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7630" y="3003798"/>
            <a:ext cx="5383956" cy="5383956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7" b="5368"/>
          <a:stretch/>
        </p:blipFill>
        <p:spPr>
          <a:xfrm rot="5400000">
            <a:off x="701859" y="3834993"/>
            <a:ext cx="5618163" cy="4963885"/>
          </a:xfrm>
        </p:spPr>
      </p:pic>
    </p:spTree>
    <p:extLst>
      <p:ext uri="{BB962C8B-B14F-4D97-AF65-F5344CB8AC3E}">
        <p14:creationId xmlns:p14="http://schemas.microsoft.com/office/powerpoint/2010/main" val="7689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68958" y="662739"/>
            <a:ext cx="5745163" cy="909638"/>
          </a:xfrm>
        </p:spPr>
        <p:txBody>
          <a:bodyPr/>
          <a:lstStyle/>
          <a:p>
            <a:r>
              <a:rPr lang="cs-CZ" b="0" dirty="0">
                <a:solidFill>
                  <a:srgbClr val="A50021"/>
                </a:solidFill>
              </a:rPr>
              <a:t>Třídění podle tvaru.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11186" r="21876" b="11311"/>
          <a:stretch/>
        </p:blipFill>
        <p:spPr>
          <a:xfrm rot="5400000">
            <a:off x="2051078" y="1406513"/>
            <a:ext cx="3312370" cy="402311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783916" y="5214339"/>
            <a:ext cx="5746750" cy="909638"/>
          </a:xfrm>
        </p:spPr>
        <p:txBody>
          <a:bodyPr/>
          <a:lstStyle/>
          <a:p>
            <a:r>
              <a:rPr lang="cs-CZ" b="0" dirty="0">
                <a:solidFill>
                  <a:srgbClr val="A50021"/>
                </a:solidFill>
              </a:rPr>
              <a:t>Třídění podle velikosti.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7"/>
          <a:stretch/>
        </p:blipFill>
        <p:spPr>
          <a:xfrm>
            <a:off x="1677071" y="6251916"/>
            <a:ext cx="3960440" cy="307701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34" y="4313540"/>
            <a:ext cx="3996444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285582" y="915566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A50021"/>
                </a:solidFill>
                <a:latin typeface="+mn-lt"/>
              </a:rPr>
              <a:t>Třídění podle barev</a:t>
            </a:r>
          </a:p>
          <a:p>
            <a:pPr algn="ctr"/>
            <a:endParaRPr lang="cs-CZ" sz="2400" dirty="0">
              <a:solidFill>
                <a:srgbClr val="A50021"/>
              </a:solidFill>
              <a:latin typeface="+mn-lt"/>
            </a:endParaRPr>
          </a:p>
          <a:p>
            <a:pPr algn="just"/>
            <a:r>
              <a:rPr lang="cs-CZ" sz="2400" dirty="0">
                <a:solidFill>
                  <a:srgbClr val="A50021"/>
                </a:solidFill>
                <a:latin typeface="+mn-lt"/>
              </a:rPr>
              <a:t>Lze začít s menším počtem předmětů </a:t>
            </a:r>
            <a:br>
              <a:rPr lang="cs-CZ" sz="2400" dirty="0">
                <a:solidFill>
                  <a:srgbClr val="A50021"/>
                </a:solidFill>
                <a:latin typeface="+mn-lt"/>
              </a:rPr>
            </a:br>
            <a:r>
              <a:rPr lang="cs-CZ" sz="2400" dirty="0">
                <a:solidFill>
                  <a:srgbClr val="A50021"/>
                </a:solidFill>
                <a:latin typeface="+mn-lt"/>
              </a:rPr>
              <a:t>i barevných kombinací. </a:t>
            </a:r>
          </a:p>
          <a:p>
            <a:pPr algn="just"/>
            <a:r>
              <a:rPr lang="cs-CZ" sz="2400" dirty="0">
                <a:solidFill>
                  <a:srgbClr val="A50021"/>
                </a:solidFill>
                <a:latin typeface="+mn-lt"/>
              </a:rPr>
              <a:t>Předměty mohou být také rozmístěny nejenom na pracovní ploše, ale různě po pokoji. Podpoříme tak zároveň orientaci dítěte v  </a:t>
            </a:r>
            <a:r>
              <a:rPr lang="cs-CZ" sz="2400" dirty="0" err="1">
                <a:solidFill>
                  <a:srgbClr val="A50021"/>
                </a:solidFill>
                <a:latin typeface="+mn-lt"/>
              </a:rPr>
              <a:t>makroprostoru</a:t>
            </a:r>
            <a:r>
              <a:rPr lang="cs-CZ" sz="2400" dirty="0">
                <a:solidFill>
                  <a:srgbClr val="A50021"/>
                </a:solidFill>
                <a:latin typeface="+mn-lt"/>
              </a:rPr>
              <a:t>, když tyto předměty musí vyhledávat.  </a:t>
            </a:r>
          </a:p>
          <a:p>
            <a:pPr algn="ctr"/>
            <a:endParaRPr lang="cs-CZ" sz="2400" dirty="0">
              <a:solidFill>
                <a:srgbClr val="A5002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4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solidFill>
                  <a:srgbClr val="A50021"/>
                </a:solidFill>
              </a:rPr>
              <a:t>Barvy a tvary kolem nás a v obrázcích </a:t>
            </a:r>
          </a:p>
        </p:txBody>
      </p:sp>
      <p:pic>
        <p:nvPicPr>
          <p:cNvPr id="4100" name="Picture 4" descr="C:\Users\srp\AppData\Local\Microsoft\Windows\INetCache\IE\XW6GSKA8\dd448f8017531d50d34b26b09b034b42[1]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3"/>
          <a:stretch/>
        </p:blipFill>
        <p:spPr bwMode="auto">
          <a:xfrm>
            <a:off x="1101006" y="2571750"/>
            <a:ext cx="3456384" cy="42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205462" y="2355726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A50021"/>
                </a:solidFill>
                <a:latin typeface="+mn-lt"/>
              </a:rPr>
              <a:t>Tipy na grafomotorické činnosti, včetně pracovních listů naleznete </a:t>
            </a:r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ZDE</a:t>
            </a:r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endParaRPr 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cs-CZ" sz="2400" dirty="0">
                <a:solidFill>
                  <a:srgbClr val="A50021"/>
                </a:solidFill>
                <a:latin typeface="+mn-lt"/>
              </a:rPr>
              <a:t>Nápady na hry, u kterých děti třídí, přiřazují, trénují jemnou motoriku -  </a:t>
            </a:r>
            <a:r>
              <a:rPr lang="cs-CZ" sz="2400" dirty="0">
                <a:solidFill>
                  <a:srgbClr val="A50021"/>
                </a:solidFill>
                <a:latin typeface="+mn-lt"/>
                <a:hlinkClick r:id="rId4"/>
              </a:rPr>
              <a:t>Praní prádla</a:t>
            </a:r>
            <a:endParaRPr 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cs-CZ" sz="2400" dirty="0">
                <a:solidFill>
                  <a:srgbClr val="A50021"/>
                </a:solidFill>
                <a:latin typeface="+mn-lt"/>
              </a:rPr>
              <a:t>Vysbírávat nemusí děti pouze z plochy - </a:t>
            </a:r>
            <a:r>
              <a:rPr lang="cs-CZ" sz="2400" b="1" dirty="0">
                <a:solidFill>
                  <a:srgbClr val="7030A0"/>
                </a:solidFill>
                <a:latin typeface="+mn-lt"/>
                <a:hlinkClick r:id="rId5"/>
              </a:rPr>
              <a:t>Knoflíková </a:t>
            </a:r>
            <a:r>
              <a:rPr lang="cs-CZ" sz="2400" b="1" dirty="0" err="1">
                <a:solidFill>
                  <a:srgbClr val="7030A0"/>
                </a:solidFill>
                <a:latin typeface="+mn-lt"/>
                <a:hlinkClick r:id="rId5"/>
              </a:rPr>
              <a:t>vhazovačka</a:t>
            </a:r>
            <a:r>
              <a:rPr lang="cs-CZ" sz="2400" b="1" dirty="0">
                <a:solidFill>
                  <a:srgbClr val="7030A0"/>
                </a:solidFill>
                <a:latin typeface="+mn-lt"/>
                <a:hlinkClick r:id="rId5"/>
              </a:rPr>
              <a:t>   </a:t>
            </a:r>
            <a:endParaRPr lang="cs-CZ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4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fade/>
      </p:transition>
    </mc:Choice>
    <mc:Fallback xmlns="">
      <p:transition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cs-CZ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cs-CZ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3129666</TotalTime>
  <Words>382</Words>
  <Application>Microsoft Office PowerPoint</Application>
  <PresentationFormat>Vlastní</PresentationFormat>
  <Paragraphs>23</Paragraphs>
  <Slides>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Gill Sans Light</vt:lpstr>
      <vt:lpstr>Signika</vt:lpstr>
      <vt:lpstr>Times New Roman</vt:lpstr>
      <vt:lpstr>Motiv systému Office</vt:lpstr>
      <vt:lpstr>Barvy kolem nás a tvary nejen  v obrázcích (navlékání, vysbírávání, třídění)</vt:lpstr>
      <vt:lpstr>Prezentace aplikace PowerPoint</vt:lpstr>
      <vt:lpstr>  Navlékání Tato aktivita u dětí podporuje nejenom jemnou motoriku, orientaci na ploše, ale zároveň se děti mohou učit poznávat a rozlišovat barvy i tvary. Pokud zvolíme slovní zadání (např. „Navlékni žlutou kuličku, poté červený čtverec…“), trénujeme sluchovou paměť. Jestliže vyzkoušíme nakreslenou předlohu, podpoříme zrakovou paměť a diferenciaci. Někdy se dětem lépe pracuje, zvýšíme-li kontrast. Korálky můžeme podložit bílým papírem, nebo naopak černou deskou, plechem. </vt:lpstr>
      <vt:lpstr>Vysbírávání Jedná se o důležitou aktivitu, která u dětí podporuje orientaci na ploše, trénujeme s dětmi jemnou motoriku, při vhazování vysbíraných předmětů do nádoby posilujeme odhad hloubky a vzdálenosti. Opět si můžeme pohrát s kontrastem, pokud jej naše dítě potřebuje vyšší.  Nebo naopak můžeme aktivitu ztížit volbou matoucí podložky.</vt:lpstr>
      <vt:lpstr>„Kontrast vs. matoucí podložka“</vt:lpstr>
      <vt:lpstr>Zkuste najít sedm předmětů, které nejsou součástí obrázku .</vt:lpstr>
      <vt:lpstr>Třídění Tato aktivita je pro naše děti důležitá v mnoha ohledech. Mohou trénovat orientaci na ploše,  učí se rozlišovat věci podle různých kritérií (např. barev, tvarů, velikosti). Malé děti mohou začít  s barevnými balónky či kostkami na led pouze ve dvou barvách. Následně dle potřeb a schopností dítěte přidáváme další. Větší děti mohou třídit podle náročnějších kritérií („dej vlevo nahoru“ apod.). Ani u této aktivity bychom neměli zapomenout na potřebu vyššího kontrastu, pokud ji naše dítě potřebuje.</vt:lpstr>
      <vt:lpstr>Prezentace aplikace PowerPoint</vt:lpstr>
      <vt:lpstr>Barvy a tvary kolem nás a v obrázcích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Intervention  - terrain services for families with children with visual handicaps</dc:title>
  <dc:creator>Salvet Jiri</dc:creator>
  <cp:lastModifiedBy>Kristina Mezníková</cp:lastModifiedBy>
  <cp:revision>326</cp:revision>
  <cp:lastPrinted>2018-03-19T15:48:53Z</cp:lastPrinted>
  <dcterms:created xsi:type="dcterms:W3CDTF">1601-01-01T00:00:00Z</dcterms:created>
  <dcterms:modified xsi:type="dcterms:W3CDTF">2020-04-09T05:56:09Z</dcterms:modified>
</cp:coreProperties>
</file>